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547" r:id="rId2"/>
    <p:sldId id="550" r:id="rId3"/>
    <p:sldId id="558" r:id="rId4"/>
    <p:sldId id="775" r:id="rId5"/>
    <p:sldId id="763" r:id="rId6"/>
    <p:sldId id="766" r:id="rId7"/>
    <p:sldId id="787" r:id="rId8"/>
    <p:sldId id="788" r:id="rId9"/>
    <p:sldId id="794" r:id="rId10"/>
    <p:sldId id="790" r:id="rId11"/>
    <p:sldId id="795" r:id="rId12"/>
    <p:sldId id="791" r:id="rId13"/>
    <p:sldId id="792" r:id="rId14"/>
    <p:sldId id="793" r:id="rId15"/>
    <p:sldId id="562" r:id="rId16"/>
    <p:sldId id="554" r:id="rId17"/>
    <p:sldId id="552" r:id="rId18"/>
    <p:sldId id="553" r:id="rId1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180" y="10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2019-07-04</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Member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 array class:</a:t>
            </a:r>
            <a:br>
              <a:rPr lang="en-CA" dirty="0" smtClean="0"/>
            </a:br>
            <a:r>
              <a:rPr lang="en-CA" sz="3200" dirty="0" smtClean="0"/>
              <a:t>constructor and destructor</a:t>
            </a:r>
            <a:endParaRPr lang="en-CA" sz="2800"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this class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This function calculates an average of </a:t>
            </a:r>
            <a:r>
              <a:rPr lang="en-CA" i="1" dirty="0" smtClean="0">
                <a:latin typeface="Times New Roman" panose="02020603050405020304" pitchFamily="18" charset="0"/>
                <a:cs typeface="Times New Roman" panose="02020603050405020304" pitchFamily="18" charset="0"/>
              </a:rPr>
              <a:t>n</a:t>
            </a:r>
            <a:r>
              <a:rPr lang="en-CA" dirty="0" smtClean="0"/>
              <a:t> values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void average(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Array </a:t>
            </a:r>
            <a:r>
              <a:rPr lang="en-US" sz="1600" dirty="0" err="1" smtClean="0">
                <a:latin typeface="Consolas" panose="020B0609020204030204" pitchFamily="49" charset="0"/>
                <a:cs typeface="Consolas" panose="020B0609020204030204" pitchFamily="49" charset="0"/>
              </a:rPr>
              <a:t>tmp_array</a:t>
            </a:r>
            <a:r>
              <a:rPr lang="en-US" sz="1600" dirty="0" smtClean="0">
                <a:latin typeface="Consolas" panose="020B0609020204030204" pitchFamily="49" charset="0"/>
                <a:cs typeface="Consolas" panose="020B0609020204030204" pitchFamily="49" charset="0"/>
              </a:rPr>
              <a:t>{n};   // </a:t>
            </a:r>
            <a:r>
              <a:rPr lang="en-US" sz="1600" dirty="0" smtClean="0">
                <a:latin typeface="Consolas" panose="020B0609020204030204" pitchFamily="49" charset="0"/>
                <a:cs typeface="Consolas" panose="020B0609020204030204" pitchFamily="49" charset="0"/>
              </a:rPr>
              <a:t>Create an array of capacity 'n'</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for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k{0}; k &lt; </a:t>
            </a:r>
            <a:r>
              <a:rPr lang="en-US" sz="1600" dirty="0" err="1" smtClean="0">
                <a:latin typeface="Consolas" panose="020B0609020204030204" pitchFamily="49" charset="0"/>
                <a:cs typeface="Consolas" panose="020B0609020204030204" pitchFamily="49" charset="0"/>
              </a:rPr>
              <a:t>tmp_array.capacity</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++k ) {</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cin</a:t>
            </a:r>
            <a:r>
              <a:rPr lang="en-US" sz="1600" dirty="0" smtClean="0">
                <a:latin typeface="Consolas" panose="020B0609020204030204" pitchFamily="49" charset="0"/>
                <a:cs typeface="Consolas" panose="020B0609020204030204" pitchFamily="49" charset="0"/>
              </a:rPr>
              <a:t> &gt;&gt; </a:t>
            </a:r>
            <a:r>
              <a:rPr lang="en-US" sz="1600" dirty="0" smtClean="0">
                <a:latin typeface="Consolas" panose="020B0609020204030204" pitchFamily="49" charset="0"/>
                <a:cs typeface="Consolas" panose="020B0609020204030204" pitchFamily="49" charset="0"/>
              </a:rPr>
              <a:t>tmp_array.at( k );</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sum{0.0};</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for (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k{0}; k &lt; </a:t>
            </a:r>
            <a:r>
              <a:rPr lang="en-US" sz="1600" dirty="0" err="1">
                <a:latin typeface="Consolas" panose="020B0609020204030204" pitchFamily="49" charset="0"/>
                <a:cs typeface="Consolas" panose="020B0609020204030204" pitchFamily="49" charset="0"/>
              </a:rPr>
              <a:t>tmp_array.capacity</a:t>
            </a:r>
            <a:r>
              <a:rPr lang="en-US" sz="1600" dirty="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sum += </a:t>
            </a:r>
            <a:r>
              <a:rPr lang="en-US" sz="1600" dirty="0">
                <a:latin typeface="Consolas" panose="020B0609020204030204" pitchFamily="49" charset="0"/>
                <a:cs typeface="Consolas" panose="020B0609020204030204" pitchFamily="49" charset="0"/>
              </a:rPr>
              <a:t>tmp_array.at( k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sum/</a:t>
            </a:r>
            <a:r>
              <a:rPr lang="en-US" sz="1600" dirty="0" err="1" smtClean="0">
                <a:latin typeface="Consolas" panose="020B0609020204030204" pitchFamily="49" charset="0"/>
                <a:cs typeface="Consolas" panose="020B0609020204030204" pitchFamily="49" charset="0"/>
              </a:rPr>
              <a:t>tmp_array.capacity</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06012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this class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Suppose we execute this code:</a:t>
            </a:r>
          </a:p>
          <a:p>
            <a:pPr marL="1257300" lvl="3" indent="0">
              <a:buNone/>
            </a:pPr>
            <a:r>
              <a:rPr lang="en-US" sz="1600" dirty="0" smtClean="0">
                <a:latin typeface="Consolas" panose="020B0609020204030204" pitchFamily="49" charset="0"/>
                <a:cs typeface="Consolas" panose="020B0609020204030204" pitchFamily="49" charset="0"/>
              </a:rPr>
              <a:t>void average(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Array </a:t>
            </a:r>
            <a:r>
              <a:rPr lang="en-US" sz="1600" dirty="0" err="1" smtClean="0">
                <a:latin typeface="Consolas" panose="020B0609020204030204" pitchFamily="49" charset="0"/>
                <a:cs typeface="Consolas" panose="020B0609020204030204" pitchFamily="49" charset="0"/>
              </a:rPr>
              <a:t>tmp_array</a:t>
            </a:r>
            <a:r>
              <a:rPr lang="en-US" sz="1600" dirty="0" smtClean="0">
                <a:latin typeface="Consolas" panose="020B0609020204030204" pitchFamily="49" charset="0"/>
                <a:cs typeface="Consolas" panose="020B0609020204030204" pitchFamily="49" charset="0"/>
              </a:rPr>
              <a:t>{n};   // </a:t>
            </a:r>
            <a:r>
              <a:rPr lang="en-US" sz="1600" dirty="0" smtClean="0">
                <a:latin typeface="Consolas" panose="020B0609020204030204" pitchFamily="49" charset="0"/>
                <a:cs typeface="Consolas" panose="020B0609020204030204" pitchFamily="49" charset="0"/>
              </a:rPr>
              <a:t>Create an array of capacity 'n'</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for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k{0}; k &lt; </a:t>
            </a:r>
            <a:r>
              <a:rPr lang="en-US" sz="1600" dirty="0" err="1" smtClean="0">
                <a:latin typeface="Consolas" panose="020B0609020204030204" pitchFamily="49" charset="0"/>
                <a:cs typeface="Consolas" panose="020B0609020204030204" pitchFamily="49" charset="0"/>
              </a:rPr>
              <a:t>tmp_array.capacity</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++k ) {</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cin</a:t>
            </a:r>
            <a:r>
              <a:rPr lang="en-US" sz="1600" dirty="0" smtClean="0">
                <a:latin typeface="Consolas" panose="020B0609020204030204" pitchFamily="49" charset="0"/>
                <a:cs typeface="Consolas" panose="020B0609020204030204" pitchFamily="49" charset="0"/>
              </a:rPr>
              <a:t> &gt;&gt; </a:t>
            </a:r>
            <a:r>
              <a:rPr lang="en-US" sz="1600" dirty="0" smtClean="0">
                <a:latin typeface="Consolas" panose="020B0609020204030204" pitchFamily="49" charset="0"/>
                <a:cs typeface="Consolas" panose="020B0609020204030204" pitchFamily="49" charset="0"/>
              </a:rPr>
              <a:t>tmp_array.at( k );</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average{0.0};</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for (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k{0}; k &lt; </a:t>
            </a:r>
            <a:r>
              <a:rPr lang="en-US" sz="1600" dirty="0" err="1">
                <a:latin typeface="Consolas" panose="020B0609020204030204" pitchFamily="49" charset="0"/>
                <a:cs typeface="Consolas" panose="020B0609020204030204" pitchFamily="49" charset="0"/>
              </a:rPr>
              <a:t>tmp_array.capacity</a:t>
            </a:r>
            <a:r>
              <a:rPr lang="en-US" sz="1600" dirty="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average += </a:t>
            </a:r>
            <a:r>
              <a:rPr lang="en-US" sz="1600" dirty="0">
                <a:latin typeface="Consolas" panose="020B0609020204030204" pitchFamily="49" charset="0"/>
                <a:cs typeface="Consolas" panose="020B0609020204030204" pitchFamily="49" charset="0"/>
              </a:rPr>
              <a:t>tmp_array.at( k );</a:t>
            </a:r>
          </a:p>
          <a:p>
            <a:pPr marL="1257300" lvl="3" indent="0">
              <a:buNone/>
            </a:pPr>
            <a:r>
              <a:rPr lang="en-US" sz="1600" dirty="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30053949"/>
              </p:ext>
            </p:extLst>
          </p:nvPr>
        </p:nvGraphicFramePr>
        <p:xfrm>
          <a:off x="6828250" y="3429000"/>
          <a:ext cx="2064230" cy="2682240"/>
        </p:xfrm>
        <a:graphic>
          <a:graphicData uri="http://schemas.openxmlformats.org/drawingml/2006/table">
            <a:tbl>
              <a:tblPr>
                <a:tableStyleId>{2D5ABB26-0587-4C30-8999-92F81FD0307C}</a:tableStyleId>
              </a:tblPr>
              <a:tblGrid>
                <a:gridCol w="1032115">
                  <a:extLst>
                    <a:ext uri="{9D8B030D-6E8A-4147-A177-3AD203B41FA5}">
                      <a16:colId xmlns:a16="http://schemas.microsoft.com/office/drawing/2014/main" val="1534047428"/>
                    </a:ext>
                  </a:extLst>
                </a:gridCol>
                <a:gridCol w="1032115">
                  <a:extLst>
                    <a:ext uri="{9D8B030D-6E8A-4147-A177-3AD203B41FA5}">
                      <a16:colId xmlns:a16="http://schemas.microsoft.com/office/drawing/2014/main" val="2132555372"/>
                    </a:ext>
                  </a:extLst>
                </a:gridCol>
              </a:tblGrid>
              <a:tr h="193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0x35a8</a:t>
                      </a:r>
                      <a:endParaRPr lang="en-CA" sz="1600" dirty="0" smtClean="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410515"/>
                  </a:ext>
                </a:extLst>
              </a:tr>
              <a:tr h="193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952926"/>
                  </a:ext>
                </a:extLst>
              </a:tr>
              <a:tr h="226311">
                <a:tc>
                  <a:txBody>
                    <a:bodyPr/>
                    <a:lstStyle/>
                    <a:p>
                      <a:endParaRPr lang="en-CA" sz="1600" dirty="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894744"/>
                  </a:ext>
                </a:extLst>
              </a:tr>
              <a:tr h="226311">
                <a:tc>
                  <a:txBody>
                    <a:bodyPr/>
                    <a:lstStyle/>
                    <a:p>
                      <a:endParaRPr lang="en-CA" sz="1600" dirty="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119799"/>
                  </a:ext>
                </a:extLst>
              </a:tr>
              <a:tr h="226311">
                <a:tc>
                  <a:txBody>
                    <a:bodyPr/>
                    <a:lstStyle/>
                    <a:p>
                      <a:endParaRPr lang="en-CA" sz="1600" dirty="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634102"/>
                  </a:ext>
                </a:extLst>
              </a:tr>
              <a:tr h="226311">
                <a:tc>
                  <a:txBody>
                    <a:bodyPr/>
                    <a:lstStyle/>
                    <a:p>
                      <a:endParaRPr lang="en-CA" sz="1600" dirty="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495551"/>
                  </a:ext>
                </a:extLst>
              </a:tr>
              <a:tr h="226311">
                <a:tc>
                  <a:txBody>
                    <a:bodyPr/>
                    <a:lstStyle/>
                    <a:p>
                      <a:endParaRPr lang="en-CA" sz="1600" dirty="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20109"/>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08491"/>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468137"/>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145469"/>
                  </a:ext>
                </a:extLst>
              </a:tr>
              <a:tr h="22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7619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17035964"/>
              </p:ext>
            </p:extLst>
          </p:nvPr>
        </p:nvGraphicFramePr>
        <p:xfrm>
          <a:off x="611561" y="5760680"/>
          <a:ext cx="3816423" cy="548640"/>
        </p:xfrm>
        <a:graphic>
          <a:graphicData uri="http://schemas.openxmlformats.org/drawingml/2006/table">
            <a:tbl>
              <a:tblPr>
                <a:tableStyleId>{2D5ABB26-0587-4C30-8999-92F81FD0307C}</a:tableStyleId>
              </a:tblPr>
              <a:tblGrid>
                <a:gridCol w="1008111">
                  <a:extLst>
                    <a:ext uri="{9D8B030D-6E8A-4147-A177-3AD203B41FA5}">
                      <a16:colId xmlns:a16="http://schemas.microsoft.com/office/drawing/2014/main" val="2132555372"/>
                    </a:ext>
                  </a:extLst>
                </a:gridCol>
                <a:gridCol w="1224136">
                  <a:extLst>
                    <a:ext uri="{9D8B030D-6E8A-4147-A177-3AD203B41FA5}">
                      <a16:colId xmlns:a16="http://schemas.microsoft.com/office/drawing/2014/main" val="4233560892"/>
                    </a:ext>
                  </a:extLst>
                </a:gridCol>
                <a:gridCol w="360040">
                  <a:extLst>
                    <a:ext uri="{9D8B030D-6E8A-4147-A177-3AD203B41FA5}">
                      <a16:colId xmlns:a16="http://schemas.microsoft.com/office/drawing/2014/main" val="394631935"/>
                    </a:ext>
                  </a:extLst>
                </a:gridCol>
                <a:gridCol w="1224136">
                  <a:extLst>
                    <a:ext uri="{9D8B030D-6E8A-4147-A177-3AD203B41FA5}">
                      <a16:colId xmlns:a16="http://schemas.microsoft.com/office/drawing/2014/main" val="1455083176"/>
                    </a:ext>
                  </a:extLst>
                </a:gridCol>
              </a:tblGrid>
              <a:tr h="274320">
                <a:tc>
                  <a:txBody>
                    <a:bodyPr/>
                    <a:lstStyle/>
                    <a:p>
                      <a:r>
                        <a:rPr lang="en-US" sz="1600" dirty="0" smtClean="0">
                          <a:latin typeface="Consolas" panose="020B0609020204030204" pitchFamily="49" charset="0"/>
                        </a:rPr>
                        <a:t> 4.5</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smtClean="0">
                          <a:solidFill>
                            <a:srgbClr val="C00000"/>
                          </a:solidFill>
                          <a:latin typeface="Consolas" panose="020B0609020204030204" pitchFamily="49" charset="0"/>
                        </a:rPr>
                        <a:t>capacity_</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l"/>
                      <a:r>
                        <a:rPr lang="en-US" sz="3600" b="0" dirty="0" smtClean="0">
                          <a:solidFill>
                            <a:srgbClr val="C00000"/>
                          </a:solidFill>
                          <a:latin typeface="Times New Roman" panose="02020603050405020304" pitchFamily="18" charset="0"/>
                          <a:cs typeface="Times New Roman" panose="02020603050405020304" pitchFamily="18" charset="0"/>
                        </a:rPr>
                        <a:t>}</a:t>
                      </a:r>
                      <a:endParaRPr lang="en-CA" sz="1100" b="0" dirty="0">
                        <a:solidFill>
                          <a:srgbClr val="C00000"/>
                        </a:solidFill>
                        <a:latin typeface="Times New Roman" panose="02020603050405020304" pitchFamily="18" charset="0"/>
                        <a:cs typeface="Times New Roman" panose="02020603050405020304" pitchFamily="18"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l"/>
                      <a:r>
                        <a:rPr lang="en-US" sz="1600" b="1" dirty="0" err="1" smtClean="0">
                          <a:solidFill>
                            <a:srgbClr val="C00000"/>
                          </a:solidFill>
                          <a:latin typeface="Consolas" panose="020B0609020204030204" pitchFamily="49" charset="0"/>
                        </a:rPr>
                        <a:t>tmp_array</a:t>
                      </a:r>
                      <a:endParaRPr lang="en-CA" sz="1600" b="1" dirty="0">
                        <a:solidFill>
                          <a:srgbClr val="C00000"/>
                        </a:solidFill>
                        <a:latin typeface="Consolas" panose="020B0609020204030204" pitchFamily="49"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6894744"/>
                  </a:ext>
                </a:extLst>
              </a:tr>
              <a:tr h="274320">
                <a:tc>
                  <a:txBody>
                    <a:bodyPr/>
                    <a:lstStyle/>
                    <a:p>
                      <a:r>
                        <a:rPr lang="en-US" sz="1600" dirty="0" smtClean="0">
                          <a:latin typeface="Consolas" panose="020B0609020204030204" pitchFamily="49" charset="0"/>
                        </a:rPr>
                        <a:t> 2.3</a:t>
                      </a:r>
                      <a:endParaRPr lang="en-CA" sz="1600" dirty="0">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0" dirty="0" err="1" smtClean="0">
                          <a:solidFill>
                            <a:srgbClr val="C00000"/>
                          </a:solidFill>
                          <a:latin typeface="Consolas" panose="020B0609020204030204" pitchFamily="49" charset="0"/>
                        </a:rPr>
                        <a:t>a_data</a:t>
                      </a:r>
                      <a:r>
                        <a:rPr lang="en-US" sz="1600" b="0" dirty="0" smtClean="0">
                          <a:solidFill>
                            <a:srgbClr val="C00000"/>
                          </a:solidFill>
                          <a:latin typeface="Consolas" panose="020B0609020204030204" pitchFamily="49" charset="0"/>
                        </a:rPr>
                        <a:t>_</a:t>
                      </a:r>
                      <a:endParaRPr lang="en-CA" sz="1600" b="0" dirty="0">
                        <a:solidFill>
                          <a:srgbClr val="C00000"/>
                        </a:solidFill>
                        <a:latin typeface="Consolas" panose="020B0609020204030204" pitchFamily="49" charset="0"/>
                      </a:endParaRPr>
                    </a:p>
                  </a:txBody>
                  <a:tcPr marL="108000" marR="1080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l"/>
                      <a:endParaRPr lang="en-CA" sz="1600" b="1" dirty="0">
                        <a:solidFill>
                          <a:srgbClr val="C00000"/>
                        </a:solidFill>
                        <a:latin typeface="Consolas" panose="020B0609020204030204" pitchFamily="49" charset="0"/>
                      </a:endParaRPr>
                    </a:p>
                  </a:txBody>
                  <a:tcPr marL="108000" marR="10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221119799"/>
                  </a:ext>
                </a:extLst>
              </a:tr>
            </a:tbl>
          </a:graphicData>
        </a:graphic>
      </p:graphicFrame>
    </p:spTree>
    <p:extLst>
      <p:ext uri="{BB962C8B-B14F-4D97-AF65-F5344CB8AC3E}">
        <p14:creationId xmlns:p14="http://schemas.microsoft.com/office/powerpoint/2010/main" val="27116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this class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The memory for the array pointer and the capacity is deallocated</a:t>
            </a:r>
          </a:p>
          <a:p>
            <a:r>
              <a:rPr lang="en-US" dirty="0" smtClean="0"/>
              <a:t>The dynamically allocated memory remains allocated</a:t>
            </a:r>
          </a:p>
          <a:p>
            <a:pPr lvl="1"/>
            <a:r>
              <a:rPr lang="en-US" dirty="0" smtClean="0"/>
              <a:t>We have lost access to the address</a:t>
            </a:r>
            <a:endParaRPr lang="en-US" sz="12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6326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sized arrays in classes</a:t>
            </a:r>
            <a:endParaRPr lang="en-CA" dirty="0"/>
          </a:p>
        </p:txBody>
      </p:sp>
      <p:sp>
        <p:nvSpPr>
          <p:cNvPr id="3" name="Content Placeholder 2"/>
          <p:cNvSpPr>
            <a:spLocks noGrp="1"/>
          </p:cNvSpPr>
          <p:nvPr>
            <p:ph idx="1"/>
          </p:nvPr>
        </p:nvSpPr>
        <p:spPr>
          <a:xfrm>
            <a:off x="457200" y="1600200"/>
            <a:ext cx="8229600" cy="4525963"/>
          </a:xfrm>
        </p:spPr>
        <p:txBody>
          <a:bodyPr/>
          <a:lstStyle/>
          <a:p>
            <a:r>
              <a:rPr lang="en-US" dirty="0" smtClean="0"/>
              <a:t>When the object goes out of scope, it is necessary to deallocate the associated memory:</a:t>
            </a:r>
          </a:p>
          <a:p>
            <a:pPr marL="1257300" lvl="3" indent="0">
              <a:buNone/>
            </a:pPr>
            <a:r>
              <a:rPr lang="en-CA" sz="1600" dirty="0">
                <a:latin typeface="Consolas" panose="020B0609020204030204" pitchFamily="49" charset="0"/>
                <a:cs typeface="Consolas" panose="020B0609020204030204" pitchFamily="49" charset="0"/>
              </a:rPr>
              <a:t>class Array {</a:t>
            </a:r>
          </a:p>
          <a:p>
            <a:pPr marL="1257300" lvl="3" indent="0">
              <a:buNone/>
            </a:pPr>
            <a:r>
              <a:rPr lang="en-CA" sz="1600" dirty="0">
                <a:latin typeface="Consolas" panose="020B0609020204030204" pitchFamily="49" charset="0"/>
                <a:cs typeface="Consolas" panose="020B0609020204030204" pitchFamily="49" charset="0"/>
              </a:rPr>
              <a:t>    public:</a:t>
            </a:r>
          </a:p>
          <a:p>
            <a:pPr marL="1257300" lvl="3" indent="0">
              <a:buNone/>
            </a:pPr>
            <a:r>
              <a:rPr lang="en-CA" sz="1600" dirty="0">
                <a:latin typeface="Consolas" panose="020B0609020204030204" pitchFamily="49" charset="0"/>
                <a:cs typeface="Consolas" panose="020B0609020204030204" pitchFamily="49" charset="0"/>
              </a:rPr>
              <a:t>        Array(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capacity, double default = 0.0 </a:t>
            </a:r>
            <a:r>
              <a:rPr lang="en-CA" sz="1600" dirty="0" smtClean="0">
                <a:latin typeface="Consolas" panose="020B0609020204030204" pitchFamily="49" charset="0"/>
                <a:cs typeface="Consolas" panose="020B0609020204030204" pitchFamily="49" charset="0"/>
              </a:rPr>
              <a:t>);</a:t>
            </a:r>
          </a:p>
          <a:p>
            <a:pPr marL="1257300" lvl="3"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~Array();</a:t>
            </a:r>
            <a:endParaRPr lang="en-CA" sz="1600" b="1" dirty="0">
              <a:solidFill>
                <a:srgbClr val="FF0000"/>
              </a:solidFill>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double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void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double value );</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protected:</a:t>
            </a:r>
          </a:p>
          <a:p>
            <a:pPr marL="1257300" lvl="3"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capacity_;</a:t>
            </a:r>
          </a:p>
          <a:p>
            <a:pPr marL="1257300" lvl="3" indent="0">
              <a:buNone/>
            </a:pPr>
            <a:r>
              <a:rPr lang="en-US" sz="1600" dirty="0">
                <a:latin typeface="Consolas" panose="020B0609020204030204" pitchFamily="49" charset="0"/>
                <a:cs typeface="Consolas" panose="020B0609020204030204" pitchFamily="49" charset="0"/>
              </a:rPr>
              <a:t>        double     *</a:t>
            </a:r>
            <a:r>
              <a:rPr lang="en-US" sz="1600" dirty="0" err="1">
                <a:latin typeface="Consolas" panose="020B0609020204030204" pitchFamily="49" charset="0"/>
                <a:cs typeface="Consolas" panose="020B0609020204030204" pitchFamily="49" charset="0"/>
              </a:rPr>
              <a:t>a_data</a:t>
            </a:r>
            <a:r>
              <a:rPr lang="en-US" sz="1600" dirty="0">
                <a:latin typeface="Consolas" panose="020B0609020204030204" pitchFamily="49" charset="0"/>
                <a:cs typeface="Consolas" panose="020B0609020204030204" pitchFamily="49" charset="0"/>
              </a:rPr>
              <a:t>_;</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endParaRPr lang="en-US" dirty="0" smtClean="0"/>
          </a:p>
        </p:txBody>
      </p:sp>
    </p:spTree>
    <p:extLst>
      <p:ext uri="{BB962C8B-B14F-4D97-AF65-F5344CB8AC3E}">
        <p14:creationId xmlns:p14="http://schemas.microsoft.com/office/powerpoint/2010/main" val="104646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sized arrays in classes</a:t>
            </a:r>
            <a:endParaRPr lang="en-CA" dirty="0"/>
          </a:p>
        </p:txBody>
      </p:sp>
      <p:sp>
        <p:nvSpPr>
          <p:cNvPr id="3" name="Content Placeholder 2"/>
          <p:cNvSpPr>
            <a:spLocks noGrp="1"/>
          </p:cNvSpPr>
          <p:nvPr>
            <p:ph idx="1"/>
          </p:nvPr>
        </p:nvSpPr>
        <p:spPr>
          <a:xfrm>
            <a:off x="457200" y="1600200"/>
            <a:ext cx="8229600" cy="4525963"/>
          </a:xfrm>
        </p:spPr>
        <p:txBody>
          <a:bodyPr/>
          <a:lstStyle/>
          <a:p>
            <a:r>
              <a:rPr lang="en-US" dirty="0" smtClean="0"/>
              <a:t>The destructor merely has to deallocate the memory:</a:t>
            </a:r>
          </a:p>
          <a:p>
            <a:pPr marL="1257300" lvl="3" indent="0">
              <a:buNone/>
            </a:pPr>
            <a:r>
              <a:rPr lang="en-CA" sz="1600" dirty="0">
                <a:latin typeface="Consolas" panose="020B0609020204030204" pitchFamily="49" charset="0"/>
                <a:cs typeface="Consolas" panose="020B0609020204030204" pitchFamily="49" charset="0"/>
              </a:rPr>
              <a:t>class Array {</a:t>
            </a:r>
          </a:p>
          <a:p>
            <a:pPr marL="1257300" lvl="3" indent="0">
              <a:buNone/>
            </a:pPr>
            <a:r>
              <a:rPr lang="en-CA" sz="1600" dirty="0">
                <a:latin typeface="Consolas" panose="020B0609020204030204" pitchFamily="49" charset="0"/>
                <a:cs typeface="Consolas" panose="020B0609020204030204" pitchFamily="49" charset="0"/>
              </a:rPr>
              <a:t>    public:</a:t>
            </a:r>
          </a:p>
          <a:p>
            <a:pPr marL="1257300" lvl="3" indent="0">
              <a:buNone/>
            </a:pPr>
            <a:r>
              <a:rPr lang="en-CA" sz="1600" dirty="0">
                <a:latin typeface="Consolas" panose="020B0609020204030204" pitchFamily="49" charset="0"/>
                <a:cs typeface="Consolas" panose="020B0609020204030204" pitchFamily="49" charset="0"/>
              </a:rPr>
              <a:t>        Array(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capacity, double default = 0.0 </a:t>
            </a:r>
            <a:r>
              <a:rPr lang="en-CA" sz="1600" dirty="0" smtClean="0">
                <a:latin typeface="Consolas" panose="020B0609020204030204" pitchFamily="49" charset="0"/>
                <a:cs typeface="Consolas" panose="020B0609020204030204" pitchFamily="49" charset="0"/>
              </a:rPr>
              <a:t>);</a:t>
            </a:r>
          </a:p>
          <a:p>
            <a:pPr marL="1257300" lvl="3"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~Array();</a:t>
            </a:r>
            <a:endParaRPr lang="en-CA" sz="1600" b="1" dirty="0">
              <a:solidFill>
                <a:srgbClr val="FF0000"/>
              </a:solidFill>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double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void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double value );</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protected:</a:t>
            </a:r>
          </a:p>
          <a:p>
            <a:pPr marL="1257300" lvl="3"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capacity_;</a:t>
            </a:r>
          </a:p>
          <a:p>
            <a:pPr marL="1257300" lvl="3" indent="0">
              <a:buNone/>
            </a:pPr>
            <a:r>
              <a:rPr lang="en-US" sz="1600" dirty="0">
                <a:latin typeface="Consolas" panose="020B0609020204030204" pitchFamily="49" charset="0"/>
                <a:cs typeface="Consolas" panose="020B0609020204030204" pitchFamily="49" charset="0"/>
              </a:rPr>
              <a:t>        double     *</a:t>
            </a:r>
            <a:r>
              <a:rPr lang="en-US" sz="1600" dirty="0" err="1">
                <a:latin typeface="Consolas" panose="020B0609020204030204" pitchFamily="49" charset="0"/>
                <a:cs typeface="Consolas" panose="020B0609020204030204" pitchFamily="49" charset="0"/>
              </a:rPr>
              <a:t>a_data</a:t>
            </a:r>
            <a:r>
              <a:rPr lang="en-US" sz="1600" dirty="0">
                <a:latin typeface="Consolas" panose="020B0609020204030204" pitchFamily="49" charset="0"/>
                <a:cs typeface="Consolas" panose="020B0609020204030204" pitchFamily="49" charset="0"/>
              </a:rPr>
              <a:t>_;</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endParaRPr lang="en-US" dirty="0" smtClean="0"/>
          </a:p>
        </p:txBody>
      </p:sp>
    </p:spTree>
    <p:extLst>
      <p:ext uri="{BB962C8B-B14F-4D97-AF65-F5344CB8AC3E}">
        <p14:creationId xmlns:p14="http://schemas.microsoft.com/office/powerpoint/2010/main" val="281224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member functions are defined</a:t>
            </a:r>
          </a:p>
          <a:p>
            <a:pPr lvl="1"/>
            <a:r>
              <a:rPr lang="en-CA" dirty="0" smtClean="0"/>
              <a:t>Understand they are called on the </a:t>
            </a:r>
          </a:p>
          <a:p>
            <a:pPr lvl="1"/>
            <a:r>
              <a:rPr lang="en-CA" dirty="0" smtClean="0"/>
              <a:t>There is a lot of time spent swapping, which can be reduced significantly</a:t>
            </a:r>
          </a:p>
          <a:p>
            <a:pPr lvl="1"/>
            <a:r>
              <a:rPr lang="en-CA" dirty="0" smtClean="0"/>
              <a:t>The run time is still approximately the same as selection sort</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member functions</a:t>
            </a:r>
          </a:p>
          <a:p>
            <a:pPr lvl="1"/>
            <a:r>
              <a:rPr lang="en-CA" dirty="0" smtClean="0"/>
              <a:t>Discuss their usage</a:t>
            </a:r>
          </a:p>
          <a:p>
            <a:pPr lvl="1"/>
            <a:r>
              <a:rPr lang="en-CA" dirty="0" smtClean="0"/>
              <a:t>Explain why this is necessary and useful</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in classes</a:t>
            </a:r>
            <a:endParaRPr lang="en-CA" dirty="0"/>
          </a:p>
        </p:txBody>
      </p:sp>
      <p:sp>
        <p:nvSpPr>
          <p:cNvPr id="3" name="Content Placeholder 2"/>
          <p:cNvSpPr>
            <a:spLocks noGrp="1"/>
          </p:cNvSpPr>
          <p:nvPr>
            <p:ph idx="1"/>
          </p:nvPr>
        </p:nvSpPr>
        <p:spPr/>
        <p:txBody>
          <a:bodyPr/>
          <a:lstStyle/>
          <a:p>
            <a:r>
              <a:rPr lang="en-CA" dirty="0" smtClean="0"/>
              <a:t>We can only declare an array in a class if the size is fixed:</a:t>
            </a:r>
          </a:p>
          <a:p>
            <a:pPr marL="1028700" lvl="2"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Massive_object</a:t>
            </a:r>
            <a:r>
              <a:rPr lang="en-CA" sz="1600" dirty="0">
                <a:latin typeface="Consolas" panose="020B0609020204030204" pitchFamily="49" charset="0"/>
                <a:cs typeface="Consolas" panose="020B0609020204030204" pitchFamily="49" charset="0"/>
              </a:rPr>
              <a:t>;</a:t>
            </a:r>
          </a:p>
          <a:p>
            <a:pPr marL="1028700" lvl="2" indent="0">
              <a:buNone/>
            </a:pPr>
            <a:endParaRPr lang="en-CA" sz="1600" dirty="0">
              <a:latin typeface="Consolas" panose="020B0609020204030204" pitchFamily="49" charset="0"/>
              <a:cs typeface="Consolas" panose="020B0609020204030204" pitchFamily="49" charset="0"/>
            </a:endParaRPr>
          </a:p>
          <a:p>
            <a:pPr marL="1028700" lvl="2" indent="0">
              <a:buNone/>
            </a:pPr>
            <a:r>
              <a:rPr lang="en-CA" sz="1600" dirty="0">
                <a:latin typeface="Consolas" panose="020B0609020204030204" pitchFamily="49" charset="0"/>
                <a:cs typeface="Consolas" panose="020B0609020204030204" pitchFamily="49" charset="0"/>
              </a:rPr>
              <a:t>class </a:t>
            </a:r>
            <a:r>
              <a:rPr lang="en-CA" sz="1600" dirty="0" err="1" smtClean="0">
                <a:latin typeface="Consolas" panose="020B0609020204030204" pitchFamily="49" charset="0"/>
                <a:cs typeface="Consolas" panose="020B0609020204030204" pitchFamily="49" charset="0"/>
              </a:rPr>
              <a:t>Massive_object</a:t>
            </a:r>
            <a:r>
              <a:rPr lang="en-CA" sz="1600" dirty="0" smtClean="0">
                <a:latin typeface="Consolas" panose="020B0609020204030204" pitchFamily="49" charset="0"/>
                <a:cs typeface="Consolas" panose="020B0609020204030204" pitchFamily="49" charset="0"/>
              </a:rPr>
              <a:t> {</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public:</a:t>
            </a:r>
          </a:p>
          <a:p>
            <a:pPr marL="10287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Massive_object</a:t>
            </a:r>
            <a:r>
              <a:rPr lang="en-US" sz="1600" dirty="0" smtClean="0">
                <a:latin typeface="Consolas" panose="020B0609020204030204" pitchFamily="49" charset="0"/>
                <a:cs typeface="Consolas" panose="020B0609020204030204" pitchFamily="49" charset="0"/>
              </a:rPr>
              <a:t>( double  x, double  y, double  z,</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vx</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vy</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vz</a:t>
            </a:r>
            <a:r>
              <a:rPr lang="en-US" sz="1600" dirty="0" smtClean="0">
                <a:latin typeface="Consolas" panose="020B0609020204030204" pitchFamily="49" charset="0"/>
                <a:cs typeface="Consolas" panose="020B0609020204030204" pitchFamily="49" charset="0"/>
              </a:rPr>
              <a:t>,</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mass );</a:t>
            </a:r>
          </a:p>
          <a:p>
            <a:pPr marL="1028700" lvl="2" indent="0">
              <a:buNone/>
            </a:pPr>
            <a:r>
              <a:rPr lang="en-US" sz="1600" dirty="0" smtClean="0">
                <a:latin typeface="Consolas" panose="020B0609020204030204" pitchFamily="49" charset="0"/>
                <a:cs typeface="Consolas" panose="020B0609020204030204" pitchFamily="49" charset="0"/>
              </a:rPr>
              <a:t>        double position[3];  // m</a:t>
            </a:r>
          </a:p>
          <a:p>
            <a:pPr marL="10287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double </a:t>
            </a:r>
            <a:r>
              <a:rPr lang="en-US" sz="1600" dirty="0" smtClean="0">
                <a:latin typeface="Consolas" panose="020B0609020204030204" pitchFamily="49" charset="0"/>
                <a:cs typeface="Consolas" panose="020B0609020204030204" pitchFamily="49" charset="0"/>
              </a:rPr>
              <a:t>velocity[3];  // m/s</a:t>
            </a:r>
          </a:p>
          <a:p>
            <a:pPr marL="1028700" lvl="2" indent="0">
              <a:buNone/>
            </a:pPr>
            <a:r>
              <a:rPr lang="en-US" sz="1600" dirty="0" smtClean="0">
                <a:latin typeface="Consolas" panose="020B0609020204030204" pitchFamily="49" charset="0"/>
                <a:cs typeface="Consolas" panose="020B0609020204030204" pitchFamily="49" charset="0"/>
              </a:rPr>
              <a:t>        double mass()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void mass( double </a:t>
            </a:r>
            <a:r>
              <a:rPr lang="en-US" sz="1600" dirty="0" err="1" smtClean="0">
                <a:latin typeface="Consolas" panose="020B0609020204030204" pitchFamily="49" charset="0"/>
                <a:cs typeface="Consolas" panose="020B0609020204030204" pitchFamily="49" charset="0"/>
              </a:rPr>
              <a:t>new_mass</a:t>
            </a:r>
            <a:r>
              <a:rPr lang="en-US" sz="1600" dirty="0" smtClean="0">
                <a:latin typeface="Consolas" panose="020B0609020204030204" pitchFamily="49" charset="0"/>
                <a:cs typeface="Consolas" panose="020B0609020204030204" pitchFamily="49" charset="0"/>
              </a:rPr>
              <a:t> );</a:t>
            </a:r>
          </a:p>
          <a:p>
            <a:pPr marL="1028700" lvl="2" indent="0">
              <a:buNone/>
            </a:pPr>
            <a:endParaRPr lang="en-US" sz="1600" dirty="0">
              <a:latin typeface="Consolas" panose="020B0609020204030204" pitchFamily="49" charset="0"/>
              <a:cs typeface="Consolas" panose="020B0609020204030204" pitchFamily="49" charset="0"/>
            </a:endParaRPr>
          </a:p>
          <a:p>
            <a:pPr marL="1028700" lvl="2" indent="0">
              <a:buNone/>
            </a:pPr>
            <a:r>
              <a:rPr lang="en-US" sz="1600" dirty="0" smtClean="0">
                <a:latin typeface="Consolas" panose="020B0609020204030204" pitchFamily="49" charset="0"/>
                <a:cs typeface="Consolas" panose="020B0609020204030204" pitchFamily="49" charset="0"/>
              </a:rPr>
              <a:t>    private:</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mass_;        // kg – must be strictly positive</a:t>
            </a:r>
          </a:p>
          <a:p>
            <a:pPr marL="1028700" lvl="2" indent="0">
              <a:buNone/>
            </a:pPr>
            <a:r>
              <a:rPr lang="en-US"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sized local arrays</a:t>
            </a:r>
            <a:endParaRPr lang="en-CA" dirty="0"/>
          </a:p>
        </p:txBody>
      </p:sp>
      <p:sp>
        <p:nvSpPr>
          <p:cNvPr id="3" name="Content Placeholder 2"/>
          <p:cNvSpPr>
            <a:spLocks noGrp="1"/>
          </p:cNvSpPr>
          <p:nvPr>
            <p:ph idx="1"/>
          </p:nvPr>
        </p:nvSpPr>
        <p:spPr/>
        <p:txBody>
          <a:bodyPr/>
          <a:lstStyle/>
          <a:p>
            <a:r>
              <a:rPr lang="en-CA" dirty="0" smtClean="0"/>
              <a:t>Recall that a local array can be variable sized, defined at run time:</a:t>
            </a:r>
          </a:p>
          <a:p>
            <a:pPr marL="1028700" lvl="2" indent="0">
              <a:buNone/>
            </a:pPr>
            <a:r>
              <a:rPr lang="en-CA" sz="1600" dirty="0">
                <a:latin typeface="Consolas" panose="020B0609020204030204" pitchFamily="49" charset="0"/>
                <a:cs typeface="Consolas" panose="020B0609020204030204" pitchFamily="49" charset="0"/>
              </a:rPr>
              <a:t>int main() {</a:t>
            </a:r>
          </a:p>
          <a:p>
            <a:pPr marL="10287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unsigned </a:t>
            </a:r>
            <a:r>
              <a:rPr lang="en-CA" sz="1600" dirty="0" err="1" smtClean="0">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n;</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&lt;&lt; "Enter a capacity: ";</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cin</a:t>
            </a:r>
            <a:r>
              <a:rPr lang="en-US" sz="1600" dirty="0" smtClean="0">
                <a:latin typeface="Consolas" panose="020B0609020204030204" pitchFamily="49" charset="0"/>
                <a:cs typeface="Consolas" panose="020B0609020204030204" pitchFamily="49" charset="0"/>
              </a:rPr>
              <a:t>  &gt;&gt; n;</a:t>
            </a:r>
          </a:p>
          <a:p>
            <a:pPr marL="1028700" lvl="2" indent="0">
              <a:buNone/>
            </a:pPr>
            <a:endParaRPr lang="en-CA" sz="1600" dirty="0">
              <a:latin typeface="Consolas" panose="020B0609020204030204" pitchFamily="49" charset="0"/>
              <a:cs typeface="Consolas" panose="020B0609020204030204" pitchFamily="49" charset="0"/>
            </a:endParaRPr>
          </a:p>
          <a:p>
            <a:pPr marL="10287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array[n];</a:t>
            </a:r>
          </a:p>
          <a:p>
            <a:pPr marL="1028700" lvl="2" indent="0">
              <a:buNone/>
            </a:pPr>
            <a:endParaRPr lang="en-US" sz="1600" dirty="0">
              <a:latin typeface="Consolas" panose="020B0609020204030204" pitchFamily="49" charset="0"/>
              <a:cs typeface="Consolas" panose="020B0609020204030204" pitchFamily="49" charset="0"/>
            </a:endParaRPr>
          </a:p>
          <a:p>
            <a:pPr marL="1028700" lvl="2" indent="0">
              <a:buNone/>
            </a:pPr>
            <a:r>
              <a:rPr lang="en-US" sz="1600" dirty="0" smtClean="0">
                <a:latin typeface="Consolas" panose="020B0609020204030204" pitchFamily="49" charset="0"/>
                <a:cs typeface="Consolas" panose="020B0609020204030204" pitchFamily="49" charset="0"/>
              </a:rPr>
              <a:t>    for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k{0}; k &lt; n; ++k ) {</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array[k] = k + 1.0;</a:t>
            </a:r>
          </a:p>
          <a:p>
            <a:pPr marL="10287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1028700" lvl="2" indent="0">
              <a:buNone/>
            </a:pPr>
            <a:endParaRPr lang="en-CA" sz="1600" dirty="0">
              <a:latin typeface="Consolas" panose="020B0609020204030204" pitchFamily="49" charset="0"/>
              <a:cs typeface="Consolas" panose="020B0609020204030204" pitchFamily="49" charset="0"/>
            </a:endParaRPr>
          </a:p>
          <a:p>
            <a:pPr marL="1028700" lvl="2" indent="0">
              <a:buNone/>
            </a:pPr>
            <a:r>
              <a:rPr lang="en-CA" sz="1600" dirty="0">
                <a:latin typeface="Consolas" panose="020B0609020204030204" pitchFamily="49" charset="0"/>
                <a:cs typeface="Consolas" panose="020B0609020204030204" pitchFamily="49" charset="0"/>
              </a:rPr>
              <a:t>    return 0;</a:t>
            </a:r>
          </a:p>
          <a:p>
            <a:pPr marL="10287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4572000" y="4581128"/>
            <a:ext cx="3974165" cy="1200329"/>
          </a:xfrm>
          <a:prstGeom prst="rect">
            <a:avLst/>
          </a:prstGeom>
          <a:noFill/>
        </p:spPr>
        <p:txBody>
          <a:bodyPr wrap="none" rtlCol="0">
            <a:spAutoFit/>
          </a:bodyPr>
          <a:lstStyle/>
          <a:p>
            <a:r>
              <a:rPr lang="en-US" dirty="0" smtClean="0">
                <a:solidFill>
                  <a:srgbClr val="0070C0"/>
                </a:solidFill>
                <a:latin typeface="Georgia" panose="02040502050405020303" pitchFamily="18" charset="0"/>
              </a:rPr>
              <a:t>Sufficient memory is allocated on the</a:t>
            </a:r>
          </a:p>
          <a:p>
            <a:r>
              <a:rPr lang="en-US" dirty="0" smtClean="0">
                <a:solidFill>
                  <a:srgbClr val="0070C0"/>
                </a:solidFill>
                <a:latin typeface="Georgia" panose="02040502050405020303" pitchFamily="18" charset="0"/>
              </a:rPr>
              <a:t>stack at run time</a:t>
            </a:r>
          </a:p>
          <a:p>
            <a:r>
              <a:rPr lang="en-US" dirty="0" smtClean="0">
                <a:solidFill>
                  <a:srgbClr val="0070C0"/>
                </a:solidFill>
                <a:latin typeface="Georgia" panose="02040502050405020303" pitchFamily="18" charset="0"/>
              </a:rPr>
              <a:t>  – remember, the stack can continue</a:t>
            </a:r>
          </a:p>
          <a:p>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     to gro</a:t>
            </a:r>
            <a:r>
              <a:rPr lang="en-US" dirty="0" smtClean="0">
                <a:solidFill>
                  <a:srgbClr val="0070C0"/>
                </a:solidFill>
                <a:latin typeface="Georgia" panose="02040502050405020303" pitchFamily="18" charset="0"/>
              </a:rPr>
              <a:t>w in one </a:t>
            </a:r>
            <a:r>
              <a:rPr lang="en-US" dirty="0" smtClean="0">
                <a:solidFill>
                  <a:srgbClr val="0070C0"/>
                </a:solidFill>
                <a:latin typeface="Georgia" panose="02040502050405020303" pitchFamily="18" charset="0"/>
              </a:rPr>
              <a:t>direction</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726807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sizes not allowed for arrays</a:t>
            </a:r>
            <a:endParaRPr lang="en-CA" dirty="0"/>
          </a:p>
        </p:txBody>
      </p:sp>
      <p:sp>
        <p:nvSpPr>
          <p:cNvPr id="3" name="Content Placeholder 2"/>
          <p:cNvSpPr>
            <a:spLocks noGrp="1"/>
          </p:cNvSpPr>
          <p:nvPr>
            <p:ph idx="1"/>
          </p:nvPr>
        </p:nvSpPr>
        <p:spPr/>
        <p:txBody>
          <a:bodyPr/>
          <a:lstStyle/>
          <a:p>
            <a:r>
              <a:rPr lang="en-CA" dirty="0" smtClean="0"/>
              <a:t>However, you </a:t>
            </a:r>
            <a:r>
              <a:rPr lang="en-CA" b="1" dirty="0" smtClean="0">
                <a:solidFill>
                  <a:srgbClr val="FF0000"/>
                </a:solidFill>
              </a:rPr>
              <a:t>cannot</a:t>
            </a:r>
            <a:r>
              <a:rPr lang="en-CA" dirty="0" smtClean="0"/>
              <a:t> declare a member variable to be an array where the capacity is not known at compile time:</a:t>
            </a:r>
          </a:p>
          <a:p>
            <a:pPr marL="800100" lvl="2" indent="0">
              <a:buNone/>
            </a:pPr>
            <a:r>
              <a:rPr lang="en-US" sz="1600" dirty="0" smtClean="0">
                <a:latin typeface="Consolas" panose="020B0609020204030204" pitchFamily="49" charset="0"/>
              </a:rPr>
              <a:t>class </a:t>
            </a:r>
            <a:r>
              <a:rPr lang="en-US" sz="1600" dirty="0" err="1" smtClean="0">
                <a:latin typeface="Consolas" panose="020B0609020204030204" pitchFamily="49" charset="0"/>
              </a:rPr>
              <a:t>Dynamic_array</a:t>
            </a:r>
            <a:r>
              <a:rPr lang="en-US" sz="1600" dirty="0" smtClean="0">
                <a:latin typeface="Consolas" panose="020B0609020204030204" pitchFamily="49" charset="0"/>
              </a:rPr>
              <a:t> </a:t>
            </a:r>
            <a:r>
              <a:rPr lang="en-US" sz="1600" dirty="0">
                <a:latin typeface="Consolas" panose="020B0609020204030204" pitchFamily="49" charset="0"/>
              </a:rPr>
              <a:t>{</a:t>
            </a:r>
          </a:p>
          <a:p>
            <a:pPr marL="800100" lvl="2" indent="0">
              <a:buNone/>
            </a:pPr>
            <a:r>
              <a:rPr lang="en-US" sz="1600" dirty="0" smtClean="0">
                <a:latin typeface="Consolas" panose="020B0609020204030204" pitchFamily="49" charset="0"/>
              </a:rPr>
              <a:t>    </a:t>
            </a:r>
            <a:r>
              <a:rPr lang="en-US" sz="1600" dirty="0" smtClean="0">
                <a:latin typeface="Consolas" panose="020B0609020204030204" pitchFamily="49" charset="0"/>
              </a:rPr>
              <a:t>public:</a:t>
            </a:r>
          </a:p>
          <a:p>
            <a:pPr marL="800100" lvl="2" indent="0">
              <a:buNone/>
            </a:pPr>
            <a:r>
              <a:rPr lang="en-US" sz="1600" dirty="0" smtClean="0">
                <a:latin typeface="Consolas" panose="020B0609020204030204" pitchFamily="49" charset="0"/>
              </a:rPr>
              <a:t>        </a:t>
            </a:r>
            <a:r>
              <a:rPr lang="en-US" sz="1600" dirty="0" err="1" smtClean="0">
                <a:latin typeface="Consolas" panose="020B0609020204030204" pitchFamily="49" charset="0"/>
              </a:rPr>
              <a:t>std</a:t>
            </a:r>
            <a:r>
              <a:rPr lang="en-US" sz="1600" dirty="0" smtClean="0">
                <a:latin typeface="Consolas" panose="020B0609020204030204" pitchFamily="49" charset="0"/>
              </a:rPr>
              <a:t>::</a:t>
            </a:r>
            <a:r>
              <a:rPr lang="en-US" sz="1600" dirty="0" err="1" smtClean="0">
                <a:latin typeface="Consolas" panose="020B0609020204030204" pitchFamily="49" charset="0"/>
              </a:rPr>
              <a:t>size_t</a:t>
            </a:r>
            <a:r>
              <a:rPr lang="en-US" sz="1600" dirty="0" smtClean="0">
                <a:latin typeface="Consolas" panose="020B0609020204030204" pitchFamily="49" charset="0"/>
              </a:rPr>
              <a:t> capacity;</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double </a:t>
            </a:r>
            <a:r>
              <a:rPr lang="en-US" sz="1600" dirty="0" smtClean="0">
                <a:latin typeface="Consolas" panose="020B0609020204030204" pitchFamily="49" charset="0"/>
              </a:rPr>
              <a:t>data[capacity];</a:t>
            </a:r>
            <a:endParaRPr lang="en-US" sz="1600" dirty="0">
              <a:latin typeface="Consolas" panose="020B0609020204030204" pitchFamily="49" charset="0"/>
            </a:endParaRPr>
          </a:p>
          <a:p>
            <a:pPr marL="800100" lvl="2" indent="0">
              <a:buNone/>
            </a:pP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endParaRPr lang="en-US" sz="1600" dirty="0" smtClean="0">
              <a:latin typeface="Consolas" panose="020B0609020204030204" pitchFamily="49" charset="0"/>
            </a:endParaRPr>
          </a:p>
          <a:p>
            <a:pPr marL="800100" lvl="2" indent="0">
              <a:buNone/>
            </a:pPr>
            <a:endParaRPr lang="en-US" sz="1600" dirty="0">
              <a:latin typeface="Consolas" panose="020B0609020204030204" pitchFamily="49" charset="0"/>
            </a:endParaRPr>
          </a:p>
          <a:p>
            <a:pPr marL="800100" lvl="2" indent="0">
              <a:buNone/>
            </a:pPr>
            <a:endParaRPr lang="en-US" sz="1600" dirty="0" smtClean="0">
              <a:latin typeface="Consolas" panose="020B0609020204030204" pitchFamily="49" charset="0"/>
            </a:endParaRPr>
          </a:p>
          <a:p>
            <a:pPr marL="800100" lvl="2" indent="0">
              <a:buNone/>
            </a:pPr>
            <a:endParaRPr lang="en-US" sz="1600" dirty="0">
              <a:latin typeface="Consolas" panose="020B0609020204030204" pitchFamily="49" charset="0"/>
            </a:endParaRPr>
          </a:p>
          <a:p>
            <a:r>
              <a:rPr lang="en-CA" dirty="0" smtClean="0"/>
              <a:t>The </a:t>
            </a:r>
            <a:r>
              <a:rPr lang="en-CA" dirty="0"/>
              <a:t>justification for this requirement is straight-forward:</a:t>
            </a:r>
          </a:p>
          <a:p>
            <a:pPr lvl="1"/>
            <a:r>
              <a:rPr lang="en-US" dirty="0"/>
              <a:t>The compiler must know how much memory to allocate and copy every time an instance of a class is, for example, copied or passed as an </a:t>
            </a:r>
            <a:r>
              <a:rPr lang="en-US" dirty="0" smtClean="0"/>
              <a:t>argument</a:t>
            </a:r>
            <a:endParaRPr lang="en-US" sz="1600" dirty="0">
              <a:latin typeface="Consolas" panose="020B0609020204030204" pitchFamily="49" charset="0"/>
            </a:endParaRPr>
          </a:p>
        </p:txBody>
      </p:sp>
      <p:sp>
        <p:nvSpPr>
          <p:cNvPr id="13" name="TextBox 12"/>
          <p:cNvSpPr txBox="1"/>
          <p:nvPr/>
        </p:nvSpPr>
        <p:spPr>
          <a:xfrm>
            <a:off x="3203848" y="3645024"/>
            <a:ext cx="5556329" cy="1477328"/>
          </a:xfrm>
          <a:prstGeom prst="rect">
            <a:avLst/>
          </a:prstGeom>
          <a:noFill/>
        </p:spPr>
        <p:txBody>
          <a:bodyPr wrap="none" rtlCol="0">
            <a:spAutoFit/>
          </a:bodyPr>
          <a:lstStyle/>
          <a:p>
            <a:r>
              <a:rPr lang="en-US" dirty="0" smtClean="0">
                <a:solidFill>
                  <a:srgbClr val="0070C0"/>
                </a:solidFill>
                <a:latin typeface="Georgia" panose="02040502050405020303" pitchFamily="18" charset="0"/>
              </a:rPr>
              <a:t>This is simply not allowed…</a:t>
            </a:r>
          </a:p>
          <a:p>
            <a:r>
              <a:rPr lang="en-US" dirty="0" smtClean="0">
                <a:solidFill>
                  <a:srgbClr val="0070C0"/>
                </a:solidFill>
                <a:latin typeface="Georgia" panose="02040502050405020303" pitchFamily="18" charset="0"/>
              </a:rPr>
              <a:t>  – the compiler </a:t>
            </a:r>
            <a:r>
              <a:rPr lang="en-US" b="1" dirty="0" smtClean="0">
                <a:solidFill>
                  <a:srgbClr val="0070C0"/>
                </a:solidFill>
                <a:latin typeface="Georgia" panose="02040502050405020303" pitchFamily="18" charset="0"/>
              </a:rPr>
              <a:t>must</a:t>
            </a:r>
            <a:r>
              <a:rPr lang="en-US" dirty="0" smtClean="0">
                <a:solidFill>
                  <a:srgbClr val="0070C0"/>
                </a:solidFill>
                <a:latin typeface="Georgia" panose="02040502050405020303" pitchFamily="18" charset="0"/>
              </a:rPr>
              <a:t> know how much memory</a:t>
            </a:r>
          </a:p>
          <a:p>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     an instance of the class occupies at compile time</a:t>
            </a:r>
          </a:p>
          <a:p>
            <a:r>
              <a:rPr lang="en-US" dirty="0" smtClean="0">
                <a:solidFill>
                  <a:srgbClr val="0070C0"/>
                </a:solidFill>
                <a:latin typeface="Georgia" panose="02040502050405020303" pitchFamily="18" charset="0"/>
              </a:rPr>
              <a:t>  </a:t>
            </a:r>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the memory for a </a:t>
            </a:r>
            <a:r>
              <a:rPr lang="en-US" dirty="0" smtClean="0">
                <a:solidFill>
                  <a:srgbClr val="0070C0"/>
                </a:solidFill>
                <a:latin typeface="Consolas" panose="020B0609020204030204" pitchFamily="49" charset="0"/>
              </a:rPr>
              <a:t>bool</a:t>
            </a:r>
            <a:r>
              <a:rPr lang="en-US" dirty="0" smtClean="0">
                <a:solidFill>
                  <a:srgbClr val="0070C0"/>
                </a:solidFill>
                <a:latin typeface="Georgia" panose="02040502050405020303" pitchFamily="18" charset="0"/>
              </a:rPr>
              <a:t>, </a:t>
            </a:r>
            <a:r>
              <a:rPr lang="en-US" dirty="0" err="1" smtClean="0">
                <a:solidFill>
                  <a:srgbClr val="0070C0"/>
                </a:solidFill>
                <a:latin typeface="Consolas" panose="020B0609020204030204" pitchFamily="49" charset="0"/>
              </a:rPr>
              <a:t>int</a:t>
            </a:r>
            <a:r>
              <a:rPr lang="en-US" dirty="0" smtClean="0">
                <a:solidFill>
                  <a:srgbClr val="0070C0"/>
                </a:solidFill>
                <a:latin typeface="Georgia" panose="02040502050405020303" pitchFamily="18" charset="0"/>
              </a:rPr>
              <a:t>, </a:t>
            </a:r>
            <a:r>
              <a:rPr lang="en-US" dirty="0" smtClean="0">
                <a:solidFill>
                  <a:srgbClr val="0070C0"/>
                </a:solidFill>
                <a:latin typeface="Consolas" panose="020B0609020204030204" pitchFamily="49" charset="0"/>
              </a:rPr>
              <a:t>double</a:t>
            </a:r>
            <a:r>
              <a:rPr lang="en-US" dirty="0" smtClean="0">
                <a:solidFill>
                  <a:srgbClr val="0070C0"/>
                </a:solidFill>
                <a:latin typeface="Georgia" panose="02040502050405020303" pitchFamily="18" charset="0"/>
              </a:rPr>
              <a:t> and </a:t>
            </a:r>
            <a:r>
              <a:rPr lang="en-US" dirty="0" smtClean="0">
                <a:solidFill>
                  <a:srgbClr val="0070C0"/>
                </a:solidFill>
                <a:latin typeface="Consolas" panose="020B0609020204030204" pitchFamily="49" charset="0"/>
              </a:rPr>
              <a:t>float</a:t>
            </a:r>
            <a:r>
              <a:rPr lang="en-US" dirty="0" smtClean="0">
                <a:solidFill>
                  <a:srgbClr val="0070C0"/>
                </a:solidFill>
                <a:latin typeface="Georgia" panose="02040502050405020303" pitchFamily="18" charset="0"/>
              </a:rPr>
              <a:t> is</a:t>
            </a:r>
          </a:p>
          <a:p>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     known at compile time</a:t>
            </a:r>
          </a:p>
        </p:txBody>
      </p:sp>
    </p:spTree>
    <p:extLst>
      <p:ext uri="{BB962C8B-B14F-4D97-AF65-F5344CB8AC3E}">
        <p14:creationId xmlns:p14="http://schemas.microsoft.com/office/powerpoint/2010/main" val="1771750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sized arrays in classes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The only solution is to use dynamically allocated arrays:</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smtClean="0">
                <a:latin typeface="Consolas" panose="020B0609020204030204" pitchFamily="49" charset="0"/>
                <a:cs typeface="Consolas" panose="020B0609020204030204" pitchFamily="49" charset="0"/>
              </a:rPr>
              <a:t>Array </a:t>
            </a:r>
            <a:r>
              <a:rPr lang="en-CA" sz="1600" dirty="0">
                <a:latin typeface="Consolas" panose="020B0609020204030204" pitchFamily="49" charset="0"/>
                <a:cs typeface="Consolas" panose="020B0609020204030204" pitchFamily="49" charset="0"/>
              </a:rPr>
              <a:t>{</a:t>
            </a:r>
          </a:p>
          <a:p>
            <a:pPr marL="1257300" lvl="3" indent="0">
              <a:buNone/>
            </a:pPr>
            <a:r>
              <a:rPr lang="en-CA" sz="1600" dirty="0">
                <a:latin typeface="Consolas" panose="020B0609020204030204" pitchFamily="49" charset="0"/>
                <a:cs typeface="Consolas" panose="020B0609020204030204" pitchFamily="49" charset="0"/>
              </a:rPr>
              <a:t>    public:</a:t>
            </a:r>
          </a:p>
          <a:p>
            <a:pPr marL="12573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Array( </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size_t</a:t>
            </a:r>
            <a:r>
              <a:rPr lang="en-CA" sz="1600" dirty="0" smtClean="0">
                <a:latin typeface="Consolas" panose="020B0609020204030204" pitchFamily="49" charset="0"/>
                <a:cs typeface="Consolas" panose="020B0609020204030204" pitchFamily="49" charset="0"/>
              </a:rPr>
              <a:t> capacity, double default = 0.0 );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&amp;at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 )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double </a:t>
            </a:r>
            <a:r>
              <a:rPr lang="en-US" sz="1600" dirty="0" smtClean="0">
                <a:latin typeface="Consolas" panose="020B0609020204030204" pitchFamily="49" charset="0"/>
                <a:cs typeface="Consolas" panose="020B0609020204030204" pitchFamily="49" charset="0"/>
              </a:rPr>
              <a:t>&amp;</a:t>
            </a:r>
            <a:r>
              <a:rPr lang="en-US" sz="1600" dirty="0">
                <a:latin typeface="Consolas" panose="020B0609020204030204" pitchFamily="49" charset="0"/>
                <a:cs typeface="Consolas" panose="020B0609020204030204" pitchFamily="49" charset="0"/>
              </a:rPr>
              <a:t>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a:t>
            </a:r>
            <a:r>
              <a:rPr lang="en-US" sz="1600" dirty="0" smtClean="0">
                <a:latin typeface="Consolas" panose="020B0609020204030204" pitchFamily="49" charset="0"/>
                <a:cs typeface="Consolas" panose="020B0609020204030204" pitchFamily="49" charset="0"/>
              </a:rPr>
              <a:t>);</a:t>
            </a: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protected:</a:t>
            </a:r>
            <a:endParaRPr lang="en-CA" sz="1600" dirty="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size_t</a:t>
            </a:r>
            <a:r>
              <a:rPr lang="en-CA" sz="1600" dirty="0" smtClean="0">
                <a:latin typeface="Consolas" panose="020B0609020204030204" pitchFamily="49" charset="0"/>
                <a:cs typeface="Consolas" panose="020B0609020204030204" pitchFamily="49" charset="0"/>
              </a:rPr>
              <a:t> capacity_;</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a_data</a:t>
            </a:r>
            <a:r>
              <a:rPr lang="en-US" sz="1600" dirty="0" smtClean="0">
                <a:latin typeface="Consolas" panose="020B0609020204030204" pitchFamily="49" charset="0"/>
                <a:cs typeface="Consolas" panose="020B0609020204030204" pitchFamily="49" charset="0"/>
              </a:rPr>
              <a:t>_;</a:t>
            </a:r>
          </a:p>
          <a:p>
            <a:pPr marL="1257300" lvl="3" indent="0">
              <a:buNone/>
            </a:pP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1618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Variable sized arrays in classes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The constructor would allocate memory:</a:t>
            </a:r>
          </a:p>
          <a:p>
            <a:pPr marL="1257300" lvl="3" indent="0">
              <a:buNone/>
            </a:pPr>
            <a:r>
              <a:rPr lang="en-CA" sz="1600" dirty="0" smtClean="0">
                <a:latin typeface="Consolas" panose="020B0609020204030204" pitchFamily="49" charset="0"/>
                <a:cs typeface="Consolas" panose="020B0609020204030204" pitchFamily="49" charset="0"/>
              </a:rPr>
              <a:t>Array::Array( </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size_t</a:t>
            </a:r>
            <a:r>
              <a:rPr lang="en-CA" sz="1600" dirty="0" smtClean="0">
                <a:latin typeface="Consolas" panose="020B0609020204030204" pitchFamily="49" charset="0"/>
                <a:cs typeface="Consolas" panose="020B0609020204030204" pitchFamily="49" charset="0"/>
              </a:rPr>
              <a:t> capacity, double default ):</a:t>
            </a:r>
          </a:p>
          <a:p>
            <a:pPr marL="1257300" lvl="3" indent="0">
              <a:buNone/>
            </a:pPr>
            <a:r>
              <a:rPr lang="en-US" sz="1600" dirty="0" smtClean="0">
                <a:solidFill>
                  <a:srgbClr val="FF0000"/>
                </a:solidFill>
                <a:latin typeface="Consolas" panose="020B0609020204030204" pitchFamily="49" charset="0"/>
                <a:cs typeface="Consolas" panose="020B0609020204030204" pitchFamily="49" charset="0"/>
              </a:rPr>
              <a:t>capacity_</a:t>
            </a:r>
            <a:r>
              <a:rPr lang="en-US" sz="1600" dirty="0" smtClean="0">
                <a:latin typeface="Consolas" panose="020B0609020204030204" pitchFamily="49" charset="0"/>
                <a:cs typeface="Consolas" panose="020B0609020204030204" pitchFamily="49" charset="0"/>
              </a:rPr>
              <a:t>{capacity},</a:t>
            </a:r>
          </a:p>
          <a:p>
            <a:pPr marL="1257300" lvl="3" indent="0">
              <a:buNone/>
            </a:pPr>
            <a:r>
              <a:rPr lang="en-US" sz="1600" dirty="0" err="1" smtClean="0">
                <a:solidFill>
                  <a:srgbClr val="7030A0"/>
                </a:solidFill>
                <a:latin typeface="Consolas" panose="020B0609020204030204" pitchFamily="49" charset="0"/>
                <a:cs typeface="Consolas" panose="020B0609020204030204" pitchFamily="49" charset="0"/>
              </a:rPr>
              <a:t>a_data</a:t>
            </a:r>
            <a:r>
              <a:rPr lang="en-US" sz="1600" dirty="0" smtClean="0">
                <a:solidFill>
                  <a:srgbClr val="7030A0"/>
                </a:solidFill>
                <a:latin typeface="Consolas" panose="020B0609020204030204" pitchFamily="49" charset="0"/>
                <a:cs typeface="Consolas" panose="020B0609020204030204" pitchFamily="49" charset="0"/>
              </a:rPr>
              <a:t>_</a:t>
            </a:r>
            <a:r>
              <a:rPr lang="en-US" sz="1600" dirty="0" smtClean="0">
                <a:latin typeface="Consolas" panose="020B0609020204030204" pitchFamily="49" charset="0"/>
                <a:cs typeface="Consolas" panose="020B0609020204030204" pitchFamily="49" charset="0"/>
              </a:rPr>
              <a:t>{new double[</a:t>
            </a:r>
            <a:r>
              <a:rPr lang="en-US" sz="1600" dirty="0" smtClean="0">
                <a:solidFill>
                  <a:srgbClr val="FF0000"/>
                </a:solidFill>
                <a:latin typeface="Consolas" panose="020B0609020204030204" pitchFamily="49" charset="0"/>
                <a:cs typeface="Consolas" panose="020B0609020204030204" pitchFamily="49" charset="0"/>
              </a:rPr>
              <a:t>capacity_</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for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k{0}; k &lt; </a:t>
            </a:r>
            <a:r>
              <a:rPr lang="en-US" sz="1600" dirty="0" smtClean="0">
                <a:solidFill>
                  <a:srgbClr val="FF0000"/>
                </a:solidFill>
                <a:latin typeface="Consolas" panose="020B0609020204030204" pitchFamily="49" charset="0"/>
                <a:cs typeface="Consolas" panose="020B0609020204030204" pitchFamily="49" charset="0"/>
              </a:rPr>
              <a:t>capacity_</a:t>
            </a:r>
            <a:r>
              <a:rPr lang="en-US" sz="1600" dirty="0" smtClean="0">
                <a:latin typeface="Consolas" panose="020B0609020204030204" pitchFamily="49" charset="0"/>
                <a:cs typeface="Consolas" panose="020B0609020204030204" pitchFamily="49" charset="0"/>
              </a:rPr>
              <a:t>; ++k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solidFill>
                  <a:srgbClr val="7030A0"/>
                </a:solidFill>
                <a:latin typeface="Consolas" panose="020B0609020204030204" pitchFamily="49" charset="0"/>
                <a:cs typeface="Consolas" panose="020B0609020204030204" pitchFamily="49" charset="0"/>
              </a:rPr>
              <a:t>a_data</a:t>
            </a:r>
            <a:r>
              <a:rPr lang="en-US" sz="1600" dirty="0" smtClean="0">
                <a:solidFill>
                  <a:srgbClr val="7030A0"/>
                </a:solidFill>
                <a:latin typeface="Consolas" panose="020B0609020204030204" pitchFamily="49" charset="0"/>
                <a:cs typeface="Consolas" panose="020B0609020204030204" pitchFamily="49" charset="0"/>
              </a:rPr>
              <a:t>_</a:t>
            </a:r>
            <a:r>
              <a:rPr lang="en-US" sz="1600" dirty="0" smtClean="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k] = default;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a:t>
            </a:r>
          </a:p>
        </p:txBody>
      </p:sp>
      <p:sp>
        <p:nvSpPr>
          <p:cNvPr id="4" name="Rectangle 3"/>
          <p:cNvSpPr/>
          <p:nvPr/>
        </p:nvSpPr>
        <p:spPr>
          <a:xfrm>
            <a:off x="3419872" y="4658360"/>
            <a:ext cx="5564438" cy="1938992"/>
          </a:xfrm>
          <a:prstGeom prst="rect">
            <a:avLst/>
          </a:prstGeom>
        </p:spPr>
        <p:txBody>
          <a:bodyPr wrap="square">
            <a:spAutoFit/>
          </a:bodyPr>
          <a:lstStyle/>
          <a:p>
            <a:pPr indent="-114300"/>
            <a:r>
              <a:rPr lang="en-CA" sz="1200" dirty="0">
                <a:latin typeface="Consolas" panose="020B0609020204030204" pitchFamily="49" charset="0"/>
                <a:cs typeface="Consolas" panose="020B0609020204030204" pitchFamily="49" charset="0"/>
              </a:rPr>
              <a:t>class Array {</a:t>
            </a:r>
          </a:p>
          <a:p>
            <a:pPr indent="-114300"/>
            <a:r>
              <a:rPr lang="en-CA" sz="1200" dirty="0">
                <a:latin typeface="Consolas" panose="020B0609020204030204" pitchFamily="49" charset="0"/>
                <a:cs typeface="Consolas" panose="020B0609020204030204" pitchFamily="49" charset="0"/>
              </a:rPr>
              <a:t>    public:</a:t>
            </a:r>
          </a:p>
          <a:p>
            <a:pPr indent="-114300"/>
            <a:r>
              <a:rPr lang="en-CA" sz="1200" dirty="0">
                <a:latin typeface="Consolas" panose="020B0609020204030204" pitchFamily="49" charset="0"/>
                <a:cs typeface="Consolas" panose="020B0609020204030204" pitchFamily="49" charset="0"/>
              </a:rPr>
              <a:t>        Array( </a:t>
            </a:r>
            <a:r>
              <a:rPr lang="en-CA" sz="1200" dirty="0" err="1">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r>
              <a:rPr lang="en-CA" sz="1200" dirty="0" err="1">
                <a:latin typeface="Consolas" panose="020B0609020204030204" pitchFamily="49" charset="0"/>
                <a:cs typeface="Consolas" panose="020B0609020204030204" pitchFamily="49" charset="0"/>
              </a:rPr>
              <a:t>size_t</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capacity, </a:t>
            </a:r>
            <a:r>
              <a:rPr lang="en-CA" sz="1200" dirty="0">
                <a:latin typeface="Consolas" panose="020B0609020204030204" pitchFamily="49" charset="0"/>
                <a:cs typeface="Consolas" panose="020B0609020204030204" pitchFamily="49" charset="0"/>
              </a:rPr>
              <a:t>double default = 0.0 );</a:t>
            </a:r>
          </a:p>
          <a:p>
            <a:pPr indent="-114300"/>
            <a:r>
              <a:rPr lang="en-US" sz="1200" dirty="0">
                <a:latin typeface="Consolas" panose="020B0609020204030204" pitchFamily="49" charset="0"/>
                <a:cs typeface="Consolas" panose="020B0609020204030204" pitchFamily="49" charset="0"/>
              </a:rPr>
              <a:t>        double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size_t</a:t>
            </a:r>
            <a:r>
              <a:rPr lang="en-US" sz="1200" dirty="0">
                <a:latin typeface="Consolas" panose="020B0609020204030204" pitchFamily="49" charset="0"/>
                <a:cs typeface="Consolas" panose="020B0609020204030204" pitchFamily="49" charset="0"/>
              </a:rPr>
              <a:t> k ) </a:t>
            </a:r>
            <a:r>
              <a:rPr lang="en-US" sz="1200" dirty="0" err="1">
                <a:latin typeface="Consolas" panose="020B0609020204030204" pitchFamily="49" charset="0"/>
                <a:cs typeface="Consolas" panose="020B0609020204030204" pitchFamily="49" charset="0"/>
              </a:rPr>
              <a:t>const</a:t>
            </a:r>
            <a:r>
              <a:rPr lang="en-US" sz="1200" dirty="0">
                <a:latin typeface="Consolas" panose="020B0609020204030204" pitchFamily="49" charset="0"/>
                <a:cs typeface="Consolas" panose="020B0609020204030204" pitchFamily="49" charset="0"/>
              </a:rPr>
              <a:t>;</a:t>
            </a:r>
          </a:p>
          <a:p>
            <a:pPr indent="-114300"/>
            <a:r>
              <a:rPr lang="en-US" sz="1200" dirty="0">
                <a:latin typeface="Consolas" panose="020B0609020204030204" pitchFamily="49" charset="0"/>
                <a:cs typeface="Consolas" panose="020B0609020204030204" pitchFamily="49" charset="0"/>
              </a:rPr>
              <a:t>        void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size_t</a:t>
            </a:r>
            <a:r>
              <a:rPr lang="en-US" sz="1200" dirty="0">
                <a:latin typeface="Consolas" panose="020B0609020204030204" pitchFamily="49" charset="0"/>
                <a:cs typeface="Consolas" panose="020B0609020204030204" pitchFamily="49" charset="0"/>
              </a:rPr>
              <a:t> k, double value );</a:t>
            </a:r>
          </a:p>
          <a:p>
            <a:pPr indent="-114300"/>
            <a:endParaRPr lang="en-CA" sz="1200" dirty="0">
              <a:latin typeface="Consolas" panose="020B0609020204030204" pitchFamily="49" charset="0"/>
              <a:cs typeface="Consolas" panose="020B0609020204030204" pitchFamily="49" charset="0"/>
            </a:endParaRPr>
          </a:p>
          <a:p>
            <a:pPr indent="-114300"/>
            <a:r>
              <a:rPr lang="en-CA" sz="1200" dirty="0">
                <a:latin typeface="Consolas" panose="020B0609020204030204" pitchFamily="49" charset="0"/>
                <a:cs typeface="Consolas" panose="020B0609020204030204" pitchFamily="49" charset="0"/>
              </a:rPr>
              <a:t>    protected:</a:t>
            </a:r>
          </a:p>
          <a:p>
            <a:pPr indent="-114300"/>
            <a:r>
              <a:rPr lang="en-CA" sz="1200" b="1" dirty="0">
                <a:solidFill>
                  <a:srgbClr val="FF0000"/>
                </a:solidFill>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std</a:t>
            </a:r>
            <a:r>
              <a:rPr lang="en-CA" sz="1200" b="1" dirty="0">
                <a:solidFill>
                  <a:srgbClr val="FF0000"/>
                </a:solidFill>
                <a:latin typeface="Consolas" panose="020B0609020204030204" pitchFamily="49" charset="0"/>
                <a:cs typeface="Consolas" panose="020B0609020204030204" pitchFamily="49" charset="0"/>
              </a:rPr>
              <a:t>::</a:t>
            </a:r>
            <a:r>
              <a:rPr lang="en-CA" sz="1200" b="1" dirty="0" err="1">
                <a:solidFill>
                  <a:srgbClr val="FF0000"/>
                </a:solidFill>
                <a:latin typeface="Consolas" panose="020B0609020204030204" pitchFamily="49" charset="0"/>
                <a:cs typeface="Consolas" panose="020B0609020204030204" pitchFamily="49" charset="0"/>
              </a:rPr>
              <a:t>size_t</a:t>
            </a:r>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capacity_;</a:t>
            </a:r>
            <a:endParaRPr lang="en-CA" sz="1200" b="1" dirty="0">
              <a:solidFill>
                <a:srgbClr val="FF0000"/>
              </a:solidFill>
              <a:latin typeface="Consolas" panose="020B0609020204030204" pitchFamily="49" charset="0"/>
              <a:cs typeface="Consolas" panose="020B0609020204030204" pitchFamily="49" charset="0"/>
            </a:endParaRPr>
          </a:p>
          <a:p>
            <a:pPr indent="-114300"/>
            <a:r>
              <a:rPr lang="en-US" sz="1200" b="1" dirty="0">
                <a:solidFill>
                  <a:srgbClr val="FF0000"/>
                </a:solidFill>
                <a:latin typeface="Consolas" panose="020B0609020204030204" pitchFamily="49" charset="0"/>
                <a:cs typeface="Consolas" panose="020B0609020204030204" pitchFamily="49" charset="0"/>
              </a:rPr>
              <a:t>        </a:t>
            </a:r>
            <a:r>
              <a:rPr lang="en-US" sz="1200" b="1" dirty="0">
                <a:solidFill>
                  <a:srgbClr val="7030A0"/>
                </a:solidFill>
                <a:latin typeface="Consolas" panose="020B0609020204030204" pitchFamily="49" charset="0"/>
                <a:cs typeface="Consolas" panose="020B0609020204030204" pitchFamily="49" charset="0"/>
              </a:rPr>
              <a:t>double </a:t>
            </a:r>
            <a:r>
              <a:rPr lang="en-US" sz="1200" b="1" dirty="0" smtClean="0">
                <a:solidFill>
                  <a:srgbClr val="7030A0"/>
                </a:solidFill>
                <a:latin typeface="Consolas" panose="020B0609020204030204" pitchFamily="49" charset="0"/>
                <a:cs typeface="Consolas" panose="020B0609020204030204" pitchFamily="49" charset="0"/>
              </a:rPr>
              <a:t>    *</a:t>
            </a:r>
            <a:r>
              <a:rPr lang="en-US" sz="1200" b="1" dirty="0" err="1" smtClean="0">
                <a:solidFill>
                  <a:srgbClr val="7030A0"/>
                </a:solidFill>
                <a:latin typeface="Consolas" panose="020B0609020204030204" pitchFamily="49" charset="0"/>
                <a:cs typeface="Consolas" panose="020B0609020204030204" pitchFamily="49" charset="0"/>
              </a:rPr>
              <a:t>a_data</a:t>
            </a:r>
            <a:r>
              <a:rPr lang="en-US" sz="1200" b="1" dirty="0" smtClean="0">
                <a:solidFill>
                  <a:srgbClr val="7030A0"/>
                </a:solidFill>
                <a:latin typeface="Consolas" panose="020B0609020204030204" pitchFamily="49" charset="0"/>
                <a:cs typeface="Consolas" panose="020B0609020204030204" pitchFamily="49" charset="0"/>
              </a:rPr>
              <a:t>_;</a:t>
            </a:r>
            <a:endParaRPr lang="en-US" sz="1200" b="1" dirty="0">
              <a:solidFill>
                <a:srgbClr val="7030A0"/>
              </a:solidFill>
              <a:latin typeface="Consolas" panose="020B0609020204030204" pitchFamily="49" charset="0"/>
              <a:cs typeface="Consolas" panose="020B0609020204030204" pitchFamily="49" charset="0"/>
            </a:endParaRPr>
          </a:p>
          <a:p>
            <a:pPr indent="-114300"/>
            <a:r>
              <a:rPr lang="en-US" sz="1200" dirty="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
        <p:nvSpPr>
          <p:cNvPr id="5" name="TextBox 4"/>
          <p:cNvSpPr txBox="1"/>
          <p:nvPr/>
        </p:nvSpPr>
        <p:spPr>
          <a:xfrm>
            <a:off x="6372200" y="5805264"/>
            <a:ext cx="2374368"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Initialization </a:t>
            </a:r>
            <a:r>
              <a:rPr lang="en-US" dirty="0" smtClean="0">
                <a:solidFill>
                  <a:srgbClr val="0070C0"/>
                </a:solidFill>
                <a:latin typeface="Georgia" panose="02040502050405020303" pitchFamily="18" charset="0"/>
              </a:rPr>
              <a:t>must be</a:t>
            </a:r>
          </a:p>
          <a:p>
            <a:r>
              <a:rPr lang="en-US" dirty="0" smtClean="0">
                <a:solidFill>
                  <a:srgbClr val="0070C0"/>
                </a:solidFill>
                <a:latin typeface="Georgia" panose="02040502050405020303" pitchFamily="18" charset="0"/>
              </a:rPr>
              <a:t>in the same order</a:t>
            </a:r>
            <a:endParaRPr lang="en-CA" dirty="0">
              <a:solidFill>
                <a:srgbClr val="0070C0"/>
              </a:solidFill>
              <a:latin typeface="Georgia" panose="02040502050405020303" pitchFamily="18" charset="0"/>
            </a:endParaRPr>
          </a:p>
        </p:txBody>
      </p:sp>
      <p:sp>
        <p:nvSpPr>
          <p:cNvPr id="6" name="TextBox 5"/>
          <p:cNvSpPr txBox="1"/>
          <p:nvPr/>
        </p:nvSpPr>
        <p:spPr>
          <a:xfrm>
            <a:off x="3419872" y="3530910"/>
            <a:ext cx="4703532"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Use the member variable, not the parameter</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268190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double </a:t>
            </a:r>
            <a:r>
              <a:rPr lang="en-CA" dirty="0" err="1" smtClean="0">
                <a:latin typeface="Consolas" panose="020B0609020204030204" pitchFamily="49" charset="0"/>
              </a:rPr>
              <a:t>const</a:t>
            </a:r>
            <a:r>
              <a:rPr lang="en-CA" dirty="0" smtClean="0">
                <a:latin typeface="Consolas" panose="020B0609020204030204" pitchFamily="49" charset="0"/>
              </a:rPr>
              <a:t> &amp;at( </a:t>
            </a:r>
            <a:r>
              <a:rPr lang="en-CA" dirty="0" err="1" smtClean="0">
                <a:latin typeface="Consolas" panose="020B0609020204030204" pitchFamily="49" charset="0"/>
              </a:rPr>
              <a:t>std</a:t>
            </a:r>
            <a:r>
              <a:rPr lang="en-CA" dirty="0" smtClean="0">
                <a:latin typeface="Consolas" panose="020B0609020204030204" pitchFamily="49" charset="0"/>
              </a:rPr>
              <a:t>::</a:t>
            </a:r>
            <a:r>
              <a:rPr lang="en-CA" dirty="0" err="1" smtClean="0">
                <a:latin typeface="Consolas" panose="020B0609020204030204" pitchFamily="49" charset="0"/>
              </a:rPr>
              <a:t>size_t</a:t>
            </a:r>
            <a:r>
              <a:rPr lang="en-CA" dirty="0" smtClean="0">
                <a:latin typeface="Consolas" panose="020B0609020204030204" pitchFamily="49" charset="0"/>
              </a:rPr>
              <a:t> k ) </a:t>
            </a:r>
            <a:r>
              <a:rPr lang="en-CA" dirty="0" err="1" smtClean="0">
                <a:latin typeface="Consolas" panose="020B0609020204030204" pitchFamily="49" charset="0"/>
              </a:rPr>
              <a:t>const</a:t>
            </a:r>
            <a:endParaRPr lang="en-CA" dirty="0">
              <a:latin typeface="Consolas" panose="020B0609020204030204" pitchFamily="49" charset="0"/>
            </a:endParaRPr>
          </a:p>
        </p:txBody>
      </p:sp>
      <p:sp>
        <p:nvSpPr>
          <p:cNvPr id="3" name="Content Placeholder 2"/>
          <p:cNvSpPr>
            <a:spLocks noGrp="1"/>
          </p:cNvSpPr>
          <p:nvPr>
            <p:ph idx="1"/>
          </p:nvPr>
        </p:nvSpPr>
        <p:spPr>
          <a:xfrm>
            <a:off x="457200" y="1600200"/>
            <a:ext cx="8435280" cy="4525963"/>
          </a:xfrm>
        </p:spPr>
        <p:txBody>
          <a:bodyPr/>
          <a:lstStyle/>
          <a:p>
            <a:r>
              <a:rPr lang="en-CA" dirty="0" smtClean="0"/>
              <a:t>This function simply </a:t>
            </a:r>
            <a:r>
              <a:rPr lang="en-CA" dirty="0" smtClean="0"/>
              <a:t>returns a reference to </a:t>
            </a:r>
            <a:r>
              <a:rPr lang="en-CA" dirty="0" err="1" smtClean="0">
                <a:latin typeface="Consolas" panose="020B0609020204030204" pitchFamily="49" charset="0"/>
              </a:rPr>
              <a:t>a_data</a:t>
            </a:r>
            <a:r>
              <a:rPr lang="en-CA" dirty="0" smtClean="0">
                <a:latin typeface="Consolas" panose="020B0609020204030204" pitchFamily="49" charset="0"/>
              </a:rPr>
              <a:t>_[k]</a:t>
            </a:r>
          </a:p>
          <a:p>
            <a:pPr lvl="1"/>
            <a:r>
              <a:rPr lang="en-US" dirty="0" smtClean="0"/>
              <a:t>The returned reference is declared </a:t>
            </a:r>
            <a:r>
              <a:rPr lang="en-US" dirty="0" err="1" smtClean="0">
                <a:latin typeface="Consolas" panose="020B0609020204030204" pitchFamily="49" charset="0"/>
              </a:rPr>
              <a:t>const</a:t>
            </a:r>
            <a:endParaRPr lang="en-US" dirty="0" smtClean="0">
              <a:latin typeface="Consolas" panose="020B0609020204030204" pitchFamily="49" charset="0"/>
            </a:endParaRPr>
          </a:p>
          <a:p>
            <a:pPr lvl="1"/>
            <a:r>
              <a:rPr lang="en-US" dirty="0" smtClean="0"/>
              <a:t>It cannot be modified by the user</a:t>
            </a:r>
            <a:endParaRPr lang="en-CA" dirty="0" smtClean="0"/>
          </a:p>
          <a:p>
            <a:pPr marL="1257300" lvl="3" indent="0">
              <a:buNone/>
            </a:pPr>
            <a:r>
              <a:rPr lang="en-US" sz="1600" dirty="0">
                <a:latin typeface="Consolas" panose="020B0609020204030204" pitchFamily="49" charset="0"/>
                <a:cs typeface="Consolas" panose="020B0609020204030204" pitchFamily="49" charset="0"/>
              </a:rPr>
              <a:t>double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&amp;Array</a:t>
            </a:r>
            <a:r>
              <a:rPr lang="en-US" sz="1600" dirty="0" smtClean="0">
                <a:latin typeface="Consolas" panose="020B0609020204030204" pitchFamily="49" charset="0"/>
                <a:cs typeface="Consolas" panose="020B0609020204030204" pitchFamily="49" charset="0"/>
              </a:rPr>
              <a:t>::at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if ( k &gt;= capacity_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throw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out_of_range</a:t>
            </a:r>
            <a:r>
              <a:rPr lang="en-US" sz="1600" dirty="0" smtClean="0">
                <a:latin typeface="Consolas" panose="020B0609020204030204" pitchFamily="49" charset="0"/>
                <a:cs typeface="Consolas" panose="020B0609020204030204" pitchFamily="49" charset="0"/>
              </a:rPr>
              <a:t>( "Accessing entry "</a:t>
            </a:r>
          </a:p>
          <a:p>
            <a:pPr marL="1257300" lvl="3" indent="0">
              <a:buNone/>
            </a:pP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 but the array capacity is only "</a:t>
            </a:r>
          </a:p>
          <a:p>
            <a:pPr marL="1257300" lvl="3" indent="0">
              <a:buNone/>
            </a:pP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capacity_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a_data</a:t>
            </a:r>
            <a:r>
              <a:rPr lang="en-US" sz="1600" dirty="0" smtClean="0">
                <a:latin typeface="Consolas" panose="020B0609020204030204" pitchFamily="49" charset="0"/>
                <a:cs typeface="Consolas" panose="020B0609020204030204" pitchFamily="49" charset="0"/>
              </a:rPr>
              <a:t>_[k];</a:t>
            </a:r>
          </a:p>
          <a:p>
            <a:pPr marL="1257300" lvl="3" indent="0">
              <a:buNone/>
            </a:pP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58682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double &amp;at( </a:t>
            </a:r>
            <a:r>
              <a:rPr lang="en-CA" dirty="0" err="1" smtClean="0">
                <a:latin typeface="Consolas" panose="020B0609020204030204" pitchFamily="49" charset="0"/>
              </a:rPr>
              <a:t>std</a:t>
            </a:r>
            <a:r>
              <a:rPr lang="en-CA" dirty="0" smtClean="0">
                <a:latin typeface="Consolas" panose="020B0609020204030204" pitchFamily="49" charset="0"/>
              </a:rPr>
              <a:t>::</a:t>
            </a:r>
            <a:r>
              <a:rPr lang="en-CA" dirty="0" err="1" smtClean="0">
                <a:latin typeface="Consolas" panose="020B0609020204030204" pitchFamily="49" charset="0"/>
              </a:rPr>
              <a:t>size_t</a:t>
            </a:r>
            <a:r>
              <a:rPr lang="en-CA" dirty="0" smtClean="0">
                <a:latin typeface="Consolas" panose="020B0609020204030204" pitchFamily="49" charset="0"/>
              </a:rPr>
              <a:t> k )</a:t>
            </a:r>
            <a:endParaRPr lang="en-CA" dirty="0">
              <a:latin typeface="Consolas" panose="020B0609020204030204" pitchFamily="49" charset="0"/>
            </a:endParaRPr>
          </a:p>
        </p:txBody>
      </p:sp>
      <p:sp>
        <p:nvSpPr>
          <p:cNvPr id="3" name="Content Placeholder 2"/>
          <p:cNvSpPr>
            <a:spLocks noGrp="1"/>
          </p:cNvSpPr>
          <p:nvPr>
            <p:ph idx="1"/>
          </p:nvPr>
        </p:nvSpPr>
        <p:spPr>
          <a:xfrm>
            <a:off x="457200" y="1600200"/>
            <a:ext cx="8435280" cy="4525963"/>
          </a:xfrm>
        </p:spPr>
        <p:txBody>
          <a:bodyPr/>
          <a:lstStyle/>
          <a:p>
            <a:r>
              <a:rPr lang="en-CA" dirty="0" smtClean="0"/>
              <a:t>This returns a reference to </a:t>
            </a:r>
            <a:r>
              <a:rPr lang="en-CA" dirty="0" err="1" smtClean="0">
                <a:latin typeface="Consolas" panose="020B0609020204030204" pitchFamily="49" charset="0"/>
              </a:rPr>
              <a:t>a_data</a:t>
            </a:r>
            <a:r>
              <a:rPr lang="en-CA" dirty="0" smtClean="0">
                <a:latin typeface="Consolas" panose="020B0609020204030204" pitchFamily="49" charset="0"/>
              </a:rPr>
              <a:t>_[k]</a:t>
            </a:r>
          </a:p>
          <a:p>
            <a:pPr lvl="1"/>
            <a:r>
              <a:rPr lang="en-US" dirty="0" smtClean="0"/>
              <a:t>That entry can be assigned to by the user</a:t>
            </a:r>
          </a:p>
          <a:p>
            <a:pPr marL="457200" lvl="1" indent="0">
              <a:buNone/>
            </a:pPr>
            <a:endParaRPr lang="en-CA" dirty="0" smtClean="0"/>
          </a:p>
          <a:p>
            <a:pPr marL="1257300" lvl="3" indent="0">
              <a:buNone/>
            </a:pPr>
            <a:r>
              <a:rPr lang="en-US" sz="1600" dirty="0">
                <a:latin typeface="Consolas" panose="020B0609020204030204" pitchFamily="49" charset="0"/>
                <a:cs typeface="Consolas" panose="020B0609020204030204" pitchFamily="49" charset="0"/>
              </a:rPr>
              <a:t>double </a:t>
            </a:r>
            <a:r>
              <a:rPr lang="en-US" sz="1600" dirty="0" smtClean="0">
                <a:latin typeface="Consolas" panose="020B0609020204030204" pitchFamily="49" charset="0"/>
                <a:cs typeface="Consolas" panose="020B0609020204030204" pitchFamily="49" charset="0"/>
              </a:rPr>
              <a:t>&amp;Array</a:t>
            </a:r>
            <a:r>
              <a:rPr lang="en-US" sz="1600" dirty="0" smtClean="0">
                <a:latin typeface="Consolas" panose="020B0609020204030204" pitchFamily="49" charset="0"/>
                <a:cs typeface="Consolas" panose="020B0609020204030204" pitchFamily="49" charset="0"/>
              </a:rPr>
              <a:t>::at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 </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if ( k &gt;= capacity_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throw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out_of_range</a:t>
            </a:r>
            <a:r>
              <a:rPr lang="en-US" sz="1600" dirty="0" smtClean="0">
                <a:latin typeface="Consolas" panose="020B0609020204030204" pitchFamily="49" charset="0"/>
                <a:cs typeface="Consolas" panose="020B0609020204030204" pitchFamily="49" charset="0"/>
              </a:rPr>
              <a:t>( "Accessing entry "</a:t>
            </a:r>
          </a:p>
          <a:p>
            <a:pPr marL="1257300" lvl="3" indent="0">
              <a:buNone/>
            </a:pP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 but the array capacity is only "</a:t>
            </a:r>
          </a:p>
          <a:p>
            <a:pPr marL="1257300" lvl="3" indent="0">
              <a:buNone/>
            </a:pP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capacity_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a_data</a:t>
            </a:r>
            <a:r>
              <a:rPr lang="en-US" sz="1600" dirty="0" smtClean="0">
                <a:latin typeface="Consolas" panose="020B0609020204030204" pitchFamily="49" charset="0"/>
                <a:cs typeface="Consolas" panose="020B0609020204030204" pitchFamily="49" charset="0"/>
              </a:rPr>
              <a:t>_[k];</a:t>
            </a:r>
          </a:p>
          <a:p>
            <a:pPr marL="1257300" lvl="3" indent="0">
              <a:buNone/>
            </a:pP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6858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94594</TotalTime>
  <Words>1349</Words>
  <Application>Microsoft Office PowerPoint</Application>
  <PresentationFormat>On-screen Show (4:3)</PresentationFormat>
  <Paragraphs>207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Consolas</vt:lpstr>
      <vt:lpstr>Constantia</vt:lpstr>
      <vt:lpstr>Georgia</vt:lpstr>
      <vt:lpstr>Times New Roman</vt:lpstr>
      <vt:lpstr>Custom Design</vt:lpstr>
      <vt:lpstr>An array class: constructor and destructor</vt:lpstr>
      <vt:lpstr>Outline</vt:lpstr>
      <vt:lpstr>Arrays in classes</vt:lpstr>
      <vt:lpstr>Variable sized local arrays</vt:lpstr>
      <vt:lpstr>Variable sizes not allowed for arrays</vt:lpstr>
      <vt:lpstr>Variable sized arrays in classes</vt:lpstr>
      <vt:lpstr>Variable sized arrays in classes</vt:lpstr>
      <vt:lpstr>double const &amp;at( std::size_t k ) const</vt:lpstr>
      <vt:lpstr>double &amp;at( std::size_t k )</vt:lpstr>
      <vt:lpstr>Using this class</vt:lpstr>
      <vt:lpstr>Using this class</vt:lpstr>
      <vt:lpstr>Using this class</vt:lpstr>
      <vt:lpstr>Variable sized arrays in classes</vt:lpstr>
      <vt:lpstr>Variable sized arrays in classes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1440</cp:revision>
  <dcterms:created xsi:type="dcterms:W3CDTF">2009-09-11T23:00:44Z</dcterms:created>
  <dcterms:modified xsi:type="dcterms:W3CDTF">2019-07-04T22:57:45Z</dcterms:modified>
</cp:coreProperties>
</file>